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0"/>
  </p:notesMasterIdLst>
  <p:sldIdLst>
    <p:sldId id="256" r:id="rId2"/>
    <p:sldId id="270" r:id="rId3"/>
    <p:sldId id="259" r:id="rId4"/>
    <p:sldId id="261" r:id="rId5"/>
    <p:sldId id="271" r:id="rId6"/>
    <p:sldId id="282" r:id="rId7"/>
    <p:sldId id="283" r:id="rId8"/>
    <p:sldId id="281" r:id="rId9"/>
    <p:sldId id="273" r:id="rId10"/>
    <p:sldId id="287" r:id="rId11"/>
    <p:sldId id="269" r:id="rId12"/>
    <p:sldId id="280" r:id="rId13"/>
    <p:sldId id="284" r:id="rId14"/>
    <p:sldId id="292" r:id="rId15"/>
    <p:sldId id="285" r:id="rId16"/>
    <p:sldId id="286" r:id="rId17"/>
    <p:sldId id="279" r:id="rId18"/>
    <p:sldId id="289" r:id="rId19"/>
    <p:sldId id="288" r:id="rId20"/>
    <p:sldId id="264" r:id="rId21"/>
    <p:sldId id="290" r:id="rId22"/>
    <p:sldId id="293" r:id="rId23"/>
    <p:sldId id="267" r:id="rId24"/>
    <p:sldId id="291" r:id="rId25"/>
    <p:sldId id="262" r:id="rId26"/>
    <p:sldId id="26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48" autoAdjust="0"/>
  </p:normalViewPr>
  <p:slideViewPr>
    <p:cSldViewPr snapToGrid="0">
      <p:cViewPr varScale="1">
        <p:scale>
          <a:sx n="89" d="100"/>
          <a:sy n="89" d="100"/>
        </p:scale>
        <p:origin x="17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20136-1806-4EFB-A027-A50EDE1B351A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FE24F-2422-4E06-B373-94ED3E8B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9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HMC is known for its Interdisciplinary approach with a … concentration in humanities… like art.</a:t>
            </a:r>
          </a:p>
          <a:p>
            <a:r>
              <a:rPr lang="en-US" dirty="0"/>
              <a:t>I wanted to see how many different disciplines I could fit into a short talk. </a:t>
            </a:r>
          </a:p>
          <a:p>
            <a:r>
              <a:rPr lang="en-US" dirty="0"/>
              <a:t>One that I didn’t really need to prepare for because it was something I know well and work on already..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Slides are available, as are origami patterns. </a:t>
            </a:r>
          </a:p>
          <a:p>
            <a:r>
              <a:rPr lang="en-US" dirty="0"/>
              <a:t>You have to provide your own paper. </a:t>
            </a:r>
          </a:p>
          <a:p>
            <a:r>
              <a:rPr lang="en-US" dirty="0"/>
              <a:t>And your own snails.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0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these live)</a:t>
            </a:r>
          </a:p>
          <a:p>
            <a:endParaRPr lang="en-US" dirty="0"/>
          </a:p>
          <a:p>
            <a:r>
              <a:rPr lang="en-US" dirty="0"/>
              <a:t>To fold these, you </a:t>
            </a:r>
          </a:p>
          <a:p>
            <a:r>
              <a:rPr lang="en-US" dirty="0"/>
              <a:t>Print out the pattern, cut the shape. </a:t>
            </a:r>
          </a:p>
          <a:p>
            <a:r>
              <a:rPr lang="en-US" dirty="0"/>
              <a:t>Fold all the horizontals one way, we’ll call this mountain</a:t>
            </a:r>
          </a:p>
          <a:p>
            <a:r>
              <a:rPr lang="en-US" dirty="0"/>
              <a:t>Fold all the diagonals the other way, we’ll call this valley</a:t>
            </a:r>
          </a:p>
          <a:p>
            <a:endParaRPr lang="en-US" dirty="0"/>
          </a:p>
          <a:p>
            <a:r>
              <a:rPr lang="en-US" dirty="0"/>
              <a:t>Then do an inside reverse fold at the tip.</a:t>
            </a:r>
          </a:p>
          <a:p>
            <a:r>
              <a:rPr lang="en-US" dirty="0"/>
              <a:t>No, seriously, you just follow the creases and make a little tip</a:t>
            </a:r>
          </a:p>
          <a:p>
            <a:r>
              <a:rPr lang="en-US" dirty="0"/>
              <a:t>Then you keep folding back and forth</a:t>
            </a:r>
          </a:p>
          <a:p>
            <a:r>
              <a:rPr lang="en-US" dirty="0"/>
              <a:t>And then you get to the point where the tip is going to get hidden, you push it out</a:t>
            </a:r>
          </a:p>
          <a:p>
            <a:r>
              <a:rPr lang="en-US" dirty="0"/>
              <a:t>Which makes folding things on that side a bit tricker as you have to tuck things into the body whorl</a:t>
            </a:r>
          </a:p>
          <a:p>
            <a:r>
              <a:rPr lang="en-US" dirty="0"/>
              <a:t>And then, viola, you have a snail.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2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reproduce the images Fuse’s Spiral’s book. </a:t>
            </a:r>
          </a:p>
          <a:p>
            <a:r>
              <a:rPr lang="en-US" dirty="0"/>
              <a:t>And from curved creases, </a:t>
            </a:r>
          </a:p>
          <a:p>
            <a:r>
              <a:rPr lang="en-US" dirty="0"/>
              <a:t>I’d gotten accustomed to </a:t>
            </a:r>
            <a:r>
              <a:rPr lang="en-US" dirty="0" err="1"/>
              <a:t>precreaing</a:t>
            </a:r>
            <a:r>
              <a:rPr lang="en-US" dirty="0"/>
              <a:t> </a:t>
            </a:r>
          </a:p>
          <a:p>
            <a:r>
              <a:rPr lang="en-US" dirty="0"/>
              <a:t>which makes folding straight lines easier, </a:t>
            </a:r>
          </a:p>
          <a:p>
            <a:r>
              <a:rPr lang="en-US" dirty="0"/>
              <a:t>especially if they have to be precise</a:t>
            </a:r>
          </a:p>
          <a:p>
            <a:endParaRPr lang="en-US" dirty="0"/>
          </a:p>
          <a:p>
            <a:r>
              <a:rPr lang="en-US" dirty="0"/>
              <a:t>I knew I’d use Python and matplotlib because I use that quite a lot for data wrangling.</a:t>
            </a:r>
          </a:p>
          <a:p>
            <a:r>
              <a:rPr lang="en-US" dirty="0"/>
              <a:t>Still, how do you make a triangle with a bunch of horizontal lines and some more triangles inside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43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detour for a complaint about our math education?</a:t>
            </a:r>
          </a:p>
          <a:p>
            <a:endParaRPr lang="en-US" dirty="0"/>
          </a:p>
          <a:p>
            <a:r>
              <a:rPr lang="en-US" dirty="0"/>
              <a:t>Why do we focus so much on the Pythagorean theorem and right triangles?</a:t>
            </a:r>
          </a:p>
          <a:p>
            <a:r>
              <a:rPr lang="en-US" dirty="0"/>
              <a:t>The Law of Cosines works on any triable and it is so much better.</a:t>
            </a:r>
          </a:p>
          <a:p>
            <a:r>
              <a:rPr lang="en-US" dirty="0"/>
              <a:t>Though really all I needed was the law of sines </a:t>
            </a:r>
          </a:p>
          <a:p>
            <a:r>
              <a:rPr lang="en-US" dirty="0"/>
              <a:t>but I didn’t know that before 20 pages of geometry </a:t>
            </a:r>
          </a:p>
          <a:p>
            <a:r>
              <a:rPr lang="en-US" dirty="0"/>
              <a:t>in which I reinvented the law of sines. </a:t>
            </a:r>
          </a:p>
          <a:p>
            <a:endParaRPr lang="en-US" dirty="0"/>
          </a:p>
          <a:p>
            <a:r>
              <a:rPr lang="en-US" dirty="0"/>
              <a:t>I didn’t make this sheet for this talk or for origami snails, </a:t>
            </a:r>
          </a:p>
          <a:p>
            <a:r>
              <a:rPr lang="en-US" dirty="0"/>
              <a:t>it is left over from working on robot kinematics… </a:t>
            </a:r>
          </a:p>
          <a:p>
            <a:r>
              <a:rPr lang="en-US" dirty="0"/>
              <a:t>just in case you ever wondered about the degrees of separation between robot arms and paper snails.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robot projects,</a:t>
            </a:r>
          </a:p>
          <a:p>
            <a:r>
              <a:rPr lang="en-US" dirty="0"/>
              <a:t>I was very rusty and needed a few tries at the math parts.</a:t>
            </a:r>
          </a:p>
          <a:p>
            <a:r>
              <a:rPr lang="en-US" dirty="0"/>
              <a:t>But I had two of three angles which meant I could get all three.</a:t>
            </a:r>
          </a:p>
          <a:p>
            <a:r>
              <a:rPr lang="en-US" dirty="0"/>
              <a:t>Then I had to just choose a length and everything else fell out. </a:t>
            </a:r>
          </a:p>
          <a:p>
            <a:r>
              <a:rPr lang="en-US" dirty="0"/>
              <a:t>I chose the initial horizontal length to be one. Because, really, isn’t that secretly your favorite number?</a:t>
            </a:r>
          </a:p>
          <a:p>
            <a:endParaRPr lang="en-US" dirty="0"/>
          </a:p>
          <a:p>
            <a:r>
              <a:rPr lang="en-US" dirty="0"/>
              <a:t>Once I had one horizontal line with its two triangles, I could go down to the next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4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not going to go over the code with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 will say that there is a </a:t>
            </a:r>
            <a:r>
              <a:rPr lang="en-US" dirty="0" err="1"/>
              <a:t>colab</a:t>
            </a:r>
            <a:r>
              <a:rPr lang="en-US" dirty="0"/>
              <a:t> which is a way to intersperse code and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like </a:t>
            </a:r>
            <a:r>
              <a:rPr lang="en-US" dirty="0" err="1"/>
              <a:t>Jupyter</a:t>
            </a:r>
            <a:r>
              <a:rPr lang="en-US" dirty="0"/>
              <a:t> notebooks but online so you don’t have to install anything.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73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So, mission accomplished, we have patterns, easy to generate. </a:t>
            </a:r>
          </a:p>
          <a:p>
            <a:endParaRPr lang="en-US" dirty="0"/>
          </a:p>
          <a:p>
            <a:r>
              <a:rPr lang="en-US" dirty="0"/>
              <a:t>Here we have a pattern, a snail folded in on itself and a snail that is pulled out like the Fuse ones are.</a:t>
            </a:r>
          </a:p>
          <a:p>
            <a:br>
              <a:rPr lang="en-US" dirty="0"/>
            </a:br>
            <a:r>
              <a:rPr lang="en-US" dirty="0"/>
              <a:t>But, you know what is kind of lame? That step where you have to pull out the protoconch. </a:t>
            </a:r>
          </a:p>
          <a:p>
            <a:r>
              <a:rPr lang="en-US" dirty="0"/>
              <a:t>It seems like the snails shouldn’t  be flat, that they should be conical. </a:t>
            </a:r>
          </a:p>
          <a:p>
            <a:r>
              <a:rPr lang="en-US" dirty="0"/>
              <a:t>Flat snails seems like a really bad idea.</a:t>
            </a:r>
          </a:p>
          <a:p>
            <a:r>
              <a:rPr lang="en-US" dirty="0"/>
              <a:t>“Flat Snails” seems like 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like there might be a better way.</a:t>
            </a:r>
          </a:p>
          <a:p>
            <a:r>
              <a:rPr lang="en-US" dirty="0"/>
              <a:t>What if the central angle wasn’t balanced?</a:t>
            </a:r>
          </a:p>
          <a:p>
            <a:r>
              <a:rPr lang="en-US" dirty="0"/>
              <a:t>What if the spirality angles weren’t balanced?</a:t>
            </a:r>
          </a:p>
          <a:p>
            <a:endParaRPr lang="en-US" dirty="0"/>
          </a:p>
          <a:p>
            <a:r>
              <a:rPr lang="en-US" dirty="0"/>
              <a:t>Why do I spend so much of my free time doing geometry?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22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is cruel and there are many parameters that do not work. Many, many.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0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One neat thing here, now that the parameters aren’t balanced is that we get the idea of chirality, are they curling left or right.</a:t>
            </a:r>
          </a:p>
          <a:p>
            <a:r>
              <a:rPr lang="en-US" dirty="0"/>
              <a:t>Snails are hermaphrodites, their bits have to line up and they don’t unless the shells are going to the same direction. Just a snail fact I thought you should know.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8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snail)</a:t>
            </a:r>
          </a:p>
          <a:p>
            <a:r>
              <a:rPr lang="en-US" dirty="0"/>
              <a:t>Putting it all together we get a pretty good turbinate snail.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Chunky but we know if we decrease spirality, the snail will grow slower and be smoother.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wait… what if we add in curves?</a:t>
            </a:r>
          </a:p>
          <a:p>
            <a:r>
              <a:rPr lang="en-US" dirty="0"/>
              <a:t>What if we replace the straight lines with Bezier curves?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9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shells live)</a:t>
            </a:r>
          </a:p>
          <a:p>
            <a:endParaRPr lang="en-US" dirty="0"/>
          </a:p>
          <a:p>
            <a:r>
              <a:rPr lang="en-US" dirty="0"/>
              <a:t>Let’s start with snails.  Well shells. </a:t>
            </a:r>
          </a:p>
          <a:p>
            <a:endParaRPr lang="en-US" dirty="0"/>
          </a:p>
          <a:p>
            <a:r>
              <a:rPr lang="en-US" dirty="0"/>
              <a:t>Let’s do some terms because I’m going to use them and forget you might not know them. </a:t>
            </a:r>
          </a:p>
          <a:p>
            <a:endParaRPr lang="en-US" dirty="0"/>
          </a:p>
          <a:p>
            <a:r>
              <a:rPr lang="en-US" dirty="0" err="1"/>
              <a:t>Planispiral</a:t>
            </a:r>
            <a:r>
              <a:rPr lang="en-US" dirty="0"/>
              <a:t> (curves in on itself like a nautilus)</a:t>
            </a:r>
          </a:p>
          <a:p>
            <a:r>
              <a:rPr lang="en-US" dirty="0"/>
              <a:t>Turbinate (curves off to the side like a snail, conical)</a:t>
            </a:r>
          </a:p>
          <a:p>
            <a:endParaRPr lang="en-US" dirty="0"/>
          </a:p>
          <a:p>
            <a:r>
              <a:rPr lang="en-US" dirty="0"/>
              <a:t>Revolutions</a:t>
            </a:r>
          </a:p>
          <a:p>
            <a:r>
              <a:rPr lang="en-US" dirty="0"/>
              <a:t>Whorls are the physical representation of those revolutions</a:t>
            </a:r>
          </a:p>
          <a:p>
            <a:r>
              <a:rPr lang="en-US" dirty="0"/>
              <a:t>Protoconch (tip, apex, first shell of the baby snail)</a:t>
            </a:r>
          </a:p>
          <a:p>
            <a:r>
              <a:rPr lang="en-US" dirty="0"/>
              <a:t>Body whorl (last, largest opening)</a:t>
            </a:r>
          </a:p>
          <a:p>
            <a:r>
              <a:rPr lang="en-US" dirty="0"/>
              <a:t>Septa (interior lines between whorls)… these are wholly internal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Plenty of parameters that don’t really work. </a:t>
            </a:r>
          </a:p>
          <a:p>
            <a:r>
              <a:rPr lang="en-US" dirty="0"/>
              <a:t>The folding here is more difficult.</a:t>
            </a:r>
          </a:p>
          <a:p>
            <a:r>
              <a:rPr lang="en-US" dirty="0"/>
              <a:t>The paper is a pain. </a:t>
            </a:r>
          </a:p>
          <a:p>
            <a:r>
              <a:rPr lang="en-US" dirty="0"/>
              <a:t>Curved crease origami is easier done with cardstock.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curved crease and cardstock </a:t>
            </a:r>
          </a:p>
          <a:p>
            <a:r>
              <a:rPr lang="en-US" dirty="0"/>
              <a:t>so you can be suitably impressed that all the white snails I’m showing are made of copy paper. </a:t>
            </a:r>
          </a:p>
          <a:p>
            <a:r>
              <a:rPr lang="en-US" dirty="0" err="1"/>
              <a:t>Ehn</a:t>
            </a:r>
            <a:r>
              <a:rPr lang="en-US" dirty="0"/>
              <a:t>, I know you aren’t suitably impressed but let me tell you, origami people would be </a:t>
            </a:r>
            <a:r>
              <a:rPr lang="en-US" dirty="0" err="1"/>
              <a:t>wow’ing</a:t>
            </a:r>
            <a:r>
              <a:rPr lang="en-US" dirty="0"/>
              <a:t> right now.</a:t>
            </a:r>
          </a:p>
          <a:p>
            <a:r>
              <a:rPr lang="en-US" dirty="0"/>
              <a:t>Though they are such snobs out paper, maybe they’d be closing their Zoom windows instead… </a:t>
            </a:r>
          </a:p>
          <a:p>
            <a:endParaRPr lang="en-US" dirty="0"/>
          </a:p>
          <a:p>
            <a:r>
              <a:rPr lang="en-US" dirty="0"/>
              <a:t>Anyway, I used copy paper instead of something fancier so you know </a:t>
            </a:r>
          </a:p>
          <a:p>
            <a:r>
              <a:rPr lang="en-US" dirty="0"/>
              <a:t>you can make these, either make your own by running the script or get a working SVG from me. </a:t>
            </a:r>
          </a:p>
          <a:p>
            <a:r>
              <a:rPr lang="en-US" dirty="0"/>
              <a:t>I had kind of hoped to fold one together as we talked but… </a:t>
            </a:r>
          </a:p>
          <a:p>
            <a:r>
              <a:rPr lang="en-US" dirty="0"/>
              <a:t>but ten minutes. </a:t>
            </a:r>
          </a:p>
          <a:p>
            <a:r>
              <a:rPr lang="en-US" dirty="0"/>
              <a:t>Also, I realized I’d be the one talking, </a:t>
            </a:r>
          </a:p>
          <a:p>
            <a:r>
              <a:rPr lang="en-US" dirty="0"/>
              <a:t>I usually only fold in meetings when other people are talking. And my camera is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39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Anyway, copy paper is hard, cardstock is easier</a:t>
            </a:r>
          </a:p>
          <a:p>
            <a:r>
              <a:rPr lang="en-US" dirty="0"/>
              <a:t>I can do </a:t>
            </a:r>
            <a:r>
              <a:rPr lang="en-US" dirty="0" err="1"/>
              <a:t>planispiral</a:t>
            </a:r>
            <a:r>
              <a:rPr lang="en-US" dirty="0"/>
              <a:t> as well, nice nautilus that curls in on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0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function is no longer a circle</a:t>
            </a:r>
          </a:p>
          <a:p>
            <a:r>
              <a:rPr lang="en-US" dirty="0"/>
              <a:t>Much harder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9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26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94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fold, cut a </a:t>
            </a:r>
            <a:r>
              <a:rPr lang="en-US" dirty="0" err="1"/>
              <a:t>planispiral</a:t>
            </a:r>
            <a:r>
              <a:rPr lang="en-US" dirty="0"/>
              <a:t> origami pattern in half</a:t>
            </a:r>
            <a:r>
              <a:rPr lang="en-US"/>
              <a:t>. </a:t>
            </a:r>
          </a:p>
          <a:p>
            <a:r>
              <a:rPr lang="en-US"/>
              <a:t>Easier </a:t>
            </a:r>
            <a:r>
              <a:rPr lang="en-US" dirty="0"/>
              <a:t>to do that than to cut an actual snail </a:t>
            </a:r>
            <a:r>
              <a:rPr lang="en-US"/>
              <a:t>in half.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neat failures. Pushing the Bezier curves as far as the paper will let them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27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an accident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Shells are great for evolution because they already live in the mud so they get fossilized easily. </a:t>
            </a:r>
          </a:p>
          <a:p>
            <a:endParaRPr lang="en-US" dirty="0"/>
          </a:p>
          <a:p>
            <a:r>
              <a:rPr lang="en-US" dirty="0"/>
              <a:t>Needed ways to describe shells so they could only name newly discovered species after their kids and significant others</a:t>
            </a:r>
          </a:p>
          <a:p>
            <a:endParaRPr lang="en-US" dirty="0"/>
          </a:p>
          <a:p>
            <a:r>
              <a:rPr lang="en-US" dirty="0"/>
              <a:t>There were ways before this but nothing so elegant. More importantly, check out that paper name… computers in 1962. </a:t>
            </a:r>
          </a:p>
          <a:p>
            <a:r>
              <a:rPr lang="en-US" dirty="0"/>
              <a:t>Imagine how many </a:t>
            </a:r>
            <a:r>
              <a:rPr lang="en-US" dirty="0" err="1"/>
              <a:t>punchcards</a:t>
            </a:r>
            <a:r>
              <a:rPr lang="en-US" dirty="0"/>
              <a:t> this paleontologist dealt with.</a:t>
            </a:r>
          </a:p>
          <a:p>
            <a:endParaRPr lang="en-US" dirty="0"/>
          </a:p>
          <a:p>
            <a:r>
              <a:rPr lang="en-US" dirty="0"/>
              <a:t>I’m not going to read what the parameters means, the two that you need to know are W which is about how fast the whorls get bigger, and T which is how much whorls get covered as it gets bigger.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going back to our terms, </a:t>
            </a:r>
            <a:r>
              <a:rPr lang="en-US" dirty="0" err="1"/>
              <a:t>planispiral</a:t>
            </a:r>
            <a:r>
              <a:rPr lang="en-US" dirty="0"/>
              <a:t>, like a nautilus that curves in on itself, has a large T</a:t>
            </a:r>
          </a:p>
          <a:p>
            <a:r>
              <a:rPr lang="en-US" dirty="0"/>
              <a:t>Where turbinate or conical shells have a lower T, allowing them to have pointy ends.</a:t>
            </a:r>
          </a:p>
          <a:p>
            <a:r>
              <a:rPr lang="en-US" dirty="0"/>
              <a:t>In turbinate, you can see the protoconch but in </a:t>
            </a:r>
            <a:r>
              <a:rPr lang="en-US" dirty="0" err="1"/>
              <a:t>planispiral</a:t>
            </a:r>
            <a:r>
              <a:rPr lang="en-US" dirty="0"/>
              <a:t> you can’t.</a:t>
            </a:r>
          </a:p>
          <a:p>
            <a:endParaRPr lang="en-US" dirty="0"/>
          </a:p>
          <a:p>
            <a:r>
              <a:rPr lang="en-US" dirty="0"/>
              <a:t>Revolutions are well, revolutions around the axis of coiling. Whorls are the evidence of the revolutions.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Revolutions</a:t>
            </a:r>
          </a:p>
          <a:p>
            <a:r>
              <a:rPr lang="en-US" dirty="0"/>
              <a:t>Whorls</a:t>
            </a:r>
          </a:p>
          <a:p>
            <a:r>
              <a:rPr lang="en-US" dirty="0"/>
              <a:t>Protoconch (tip, apex, first shell of the baby snail)</a:t>
            </a:r>
          </a:p>
          <a:p>
            <a:r>
              <a:rPr lang="en-US" dirty="0"/>
              <a:t>Body whorl (last, largest opening)</a:t>
            </a:r>
          </a:p>
          <a:p>
            <a:r>
              <a:rPr lang="en-US" dirty="0"/>
              <a:t>Septa (interior lines between whorls)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really weird how many of the parameters have been filled throughout out the geologic record, a lot like nature tries all the options. </a:t>
            </a:r>
          </a:p>
          <a:p>
            <a:endParaRPr lang="en-US" dirty="0"/>
          </a:p>
          <a:p>
            <a:r>
              <a:rPr lang="en-US" dirty="0"/>
              <a:t>It makes me wonder how nature does the functions, what key pieces, probably enzymes, change the  function. </a:t>
            </a:r>
          </a:p>
          <a:p>
            <a:endParaRPr lang="en-US" dirty="0"/>
          </a:p>
          <a:p>
            <a:r>
              <a:rPr lang="en-US" dirty="0"/>
              <a:t>So that is the start of snails…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paper.</a:t>
            </a:r>
          </a:p>
          <a:p>
            <a:endParaRPr lang="en-US" dirty="0"/>
          </a:p>
          <a:p>
            <a:r>
              <a:rPr lang="en-US" dirty="0"/>
              <a:t>I concentrated in art while at Mudd. I mostly did pottery but </a:t>
            </a:r>
          </a:p>
          <a:p>
            <a:r>
              <a:rPr lang="en-US" dirty="0"/>
              <a:t>Abstract drawing</a:t>
            </a:r>
          </a:p>
          <a:p>
            <a:r>
              <a:rPr lang="en-US" dirty="0"/>
              <a:t>Sketching nature</a:t>
            </a:r>
          </a:p>
          <a:p>
            <a:r>
              <a:rPr lang="en-US" dirty="0"/>
              <a:t>And technical comics have all been part of my life.</a:t>
            </a:r>
          </a:p>
          <a:p>
            <a:endParaRPr lang="en-US" dirty="0"/>
          </a:p>
          <a:p>
            <a:r>
              <a:rPr lang="en-US" dirty="0"/>
              <a:t>I like origami but it wasn’t an obsession</a:t>
            </a:r>
          </a:p>
          <a:p>
            <a:r>
              <a:rPr lang="en-US" dirty="0"/>
              <a:t>Until about two years ago when I needed to fold a really good origami cat so I could put in an electronic purring mechanism.</a:t>
            </a:r>
          </a:p>
          <a:p>
            <a:r>
              <a:rPr lang="en-US" dirty="0"/>
              <a:t>Anyway, I folded hundreds of cats and I started to understand that origami isn’t about successfully folding a 57-step dragon </a:t>
            </a:r>
          </a:p>
          <a:p>
            <a:r>
              <a:rPr lang="en-US" dirty="0"/>
              <a:t>but folding the dragon over and over until you understand it. A lot like calculus.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9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Somewhere in there, I found curved crease origami. The results are so otherworldly and beautiful. </a:t>
            </a:r>
          </a:p>
          <a:p>
            <a:endParaRPr lang="en-US" dirty="0"/>
          </a:p>
          <a:p>
            <a:r>
              <a:rPr lang="en-US" dirty="0"/>
              <a:t>Curves break the origami rules, it can’t be flat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Curved-crease origami makes 3d shapes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the curves have to be pretty precise so the patterns tend to be generated via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David Huffman (of Huffman codes!) was big into curved origami.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odd things about curved crease is that you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Have to prescore the paper, fold along the score and then get wonderful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isn’t an option, I did prescoring my printing out patterns and then using a ballpoint pen to ink over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then I use a protractor.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then I got a </a:t>
            </a:r>
            <a:r>
              <a:rPr lang="en-US" sz="1200" dirty="0" err="1"/>
              <a:t>Cricut</a:t>
            </a:r>
            <a:r>
              <a:rPr lang="en-US" sz="1200" dirty="0"/>
              <a:t>, a hobby cutter/scorer/engraver.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made popup cards and vinyl stickers. And I’ve made so much origami.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this point, I was looking beyond folding what other people did and start designing my own patterns.</a:t>
            </a:r>
          </a:p>
          <a:p>
            <a:r>
              <a:rPr lang="en-US" dirty="0"/>
              <a:t>This octopus pattern isn’t too difficult to fold… I don’t think. I mean other people have successfully done it so I think it is ok.</a:t>
            </a:r>
          </a:p>
          <a:p>
            <a:endParaRPr lang="en-US" dirty="0"/>
          </a:p>
          <a:p>
            <a:r>
              <a:rPr lang="en-US" dirty="0"/>
              <a:t>I got a book about folding sea creature so I could make an origami aquarium, friends for my octopi. </a:t>
            </a:r>
          </a:p>
          <a:p>
            <a:r>
              <a:rPr lang="en-US" dirty="0"/>
              <a:t>One of the creatures was a nautilus and I couldn’t fold it. </a:t>
            </a:r>
          </a:p>
          <a:p>
            <a:r>
              <a:rPr lang="en-US" dirty="0"/>
              <a:t>Step 22 just killed me. And that irritated me. </a:t>
            </a:r>
          </a:p>
          <a:p>
            <a:endParaRPr lang="en-US" dirty="0"/>
          </a:p>
          <a:p>
            <a:r>
              <a:rPr lang="en-US" dirty="0"/>
              <a:t>When I noticed a failed </a:t>
            </a:r>
            <a:r>
              <a:rPr lang="en-US" dirty="0" err="1"/>
              <a:t>cuved</a:t>
            </a:r>
            <a:r>
              <a:rPr lang="en-US" dirty="0"/>
              <a:t> crease bowl project looks like a shell after I accidentally cut it in half, well…</a:t>
            </a:r>
          </a:p>
          <a:p>
            <a:r>
              <a:rPr lang="en-US" dirty="0"/>
              <a:t>I tried to make a shell pattern </a:t>
            </a:r>
          </a:p>
          <a:p>
            <a:r>
              <a:rPr lang="en-US" dirty="0"/>
              <a:t>and it worked… sort of. </a:t>
            </a:r>
          </a:p>
          <a:p>
            <a:r>
              <a:rPr lang="en-US" dirty="0"/>
              <a:t>No one else could fold it </a:t>
            </a:r>
          </a:p>
          <a:p>
            <a:r>
              <a:rPr lang="en-US" dirty="0"/>
              <a:t>because it was 85% made of my </a:t>
            </a:r>
          </a:p>
          <a:p>
            <a:r>
              <a:rPr lang="en-US" dirty="0"/>
              <a:t>‘this is going to look like a shell, dang it”</a:t>
            </a:r>
          </a:p>
          <a:p>
            <a:endParaRPr lang="en-US" dirty="0"/>
          </a:p>
          <a:p>
            <a:r>
              <a:rPr lang="en-US" dirty="0"/>
              <a:t>Happily, my husband Chris ordered a book </a:t>
            </a:r>
          </a:p>
          <a:p>
            <a:r>
              <a:rPr lang="en-US" dirty="0"/>
              <a:t>I’d been wanting </a:t>
            </a:r>
          </a:p>
          <a:p>
            <a:r>
              <a:rPr lang="en-US" dirty="0"/>
              <a:t>and (three months later) </a:t>
            </a:r>
          </a:p>
          <a:p>
            <a:r>
              <a:rPr lang="en-US" dirty="0"/>
              <a:t>it finally arrived from Germany.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Tomoko Fuse is a super famous origami artist. I’m surprised you haven’t heard of her. </a:t>
            </a:r>
          </a:p>
          <a:p>
            <a:endParaRPr lang="en-US" dirty="0"/>
          </a:p>
          <a:p>
            <a:r>
              <a:rPr lang="en-US" dirty="0"/>
              <a:t>Anyway, she does a lot of things with spirals, has a whole book about them. And another book about spirals and boxes which is really neat but not on topic.</a:t>
            </a:r>
          </a:p>
          <a:p>
            <a:endParaRPr lang="en-US" dirty="0"/>
          </a:p>
          <a:p>
            <a:r>
              <a:rPr lang="en-US" dirty="0"/>
              <a:t>Anyway, she had this navel shell which is nice looking. </a:t>
            </a:r>
          </a:p>
          <a:p>
            <a:r>
              <a:rPr lang="en-US" dirty="0"/>
              <a:t>Note these are pics from her book, mine are not this elegant.</a:t>
            </a:r>
          </a:p>
          <a:p>
            <a:endParaRPr lang="en-US" dirty="0"/>
          </a:p>
          <a:p>
            <a:r>
              <a:rPr lang="en-US" dirty="0"/>
              <a:t>Also, 300 pages later, I understand how to make that nautilus but </a:t>
            </a:r>
          </a:p>
          <a:p>
            <a:r>
              <a:rPr lang="en-US" dirty="0"/>
              <a:t>I no longer care about the sea creatures book because now I need all the snails.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1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book live?)</a:t>
            </a:r>
          </a:p>
          <a:p>
            <a:endParaRPr lang="en-US" dirty="0"/>
          </a:p>
          <a:p>
            <a:r>
              <a:rPr lang="en-US" dirty="0"/>
              <a:t>I think this was the page that did me in. </a:t>
            </a:r>
          </a:p>
          <a:p>
            <a:r>
              <a:rPr lang="en-US" dirty="0"/>
              <a:t>Angles, triangle, modifying geometry to get different structure. </a:t>
            </a:r>
          </a:p>
          <a:p>
            <a:r>
              <a:rPr lang="en-US" dirty="0"/>
              <a:t>They are subtle but a larger central angle (top angle) leads to a large body whorl and smaller protoconch.</a:t>
            </a:r>
          </a:p>
          <a:p>
            <a:r>
              <a:rPr lang="en-US" dirty="0"/>
              <a:t>A larger spirality angle (the smaller angle) causes the spiral to grow more quickly, leading to a blockier, less rounded form.</a:t>
            </a:r>
          </a:p>
          <a:p>
            <a:endParaRPr lang="en-US" dirty="0"/>
          </a:p>
          <a:p>
            <a:r>
              <a:rPr lang="en-US" dirty="0"/>
              <a:t>I didn’t choose those names, they are from Tomoko Fuse’s book.</a:t>
            </a:r>
          </a:p>
          <a:p>
            <a:r>
              <a:rPr lang="en-US" dirty="0"/>
              <a:t>But remember back to Raup and his W which described how fast the snail grew?</a:t>
            </a:r>
          </a:p>
          <a:p>
            <a:r>
              <a:rPr lang="en-US" dirty="0"/>
              <a:t>And T which is related to how much of the old whorl was covered by the new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0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204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8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2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66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7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6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9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9B3DA84-9EF8-45C0-9E67-F0F6F2633D66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6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colab.research.google.com/drive/1NZ3piVw5GSPSz7ywfhFOCfl28BkP25RV?usp=sharing#scrollTo=dQa9qID5OLE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alelegance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bedded.fm/" TargetMode="External"/><Relationship Id="rId4" Type="http://schemas.openxmlformats.org/officeDocument/2006/relationships/hyperlink" Target="https://www.amazon.com/gp/product/144930214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NZ3piVw5GSPSz7ywfhFOCfl28BkP25RV?usp=shar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019-1CB0-4E87-ABFA-2FAABCCD3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Snails, Paper,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C1183-AE90-4F56-B6FB-473D93A4D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44" y="3694375"/>
            <a:ext cx="10354055" cy="754025"/>
          </a:xfrm>
        </p:spPr>
        <p:txBody>
          <a:bodyPr>
            <a:normAutofit fontScale="92500"/>
          </a:bodyPr>
          <a:lstStyle/>
          <a:p>
            <a:r>
              <a:rPr lang="en-US" dirty="0"/>
              <a:t>A Computational Approach to Mollusc Morphology in Origami</a:t>
            </a:r>
          </a:p>
        </p:txBody>
      </p:sp>
    </p:spTree>
    <p:extLst>
      <p:ext uri="{BB962C8B-B14F-4D97-AF65-F5344CB8AC3E}">
        <p14:creationId xmlns:p14="http://schemas.microsoft.com/office/powerpoint/2010/main" val="331932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FE2E-24C3-42F8-A47C-9AE75ED9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Folding Triangles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30927-8FFE-4C38-8AE6-2186903D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 of stages</a:t>
            </a:r>
          </a:p>
        </p:txBody>
      </p:sp>
    </p:spTree>
    <p:extLst>
      <p:ext uri="{BB962C8B-B14F-4D97-AF65-F5344CB8AC3E}">
        <p14:creationId xmlns:p14="http://schemas.microsoft.com/office/powerpoint/2010/main" val="325211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0DF9A4-FB4D-4A10-ACA3-AE6D06832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F4D46-9876-4137-9C7A-F882D1B6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https://github.com/eleciawhite/origami</a:t>
            </a:r>
          </a:p>
        </p:txBody>
      </p:sp>
    </p:spTree>
    <p:extLst>
      <p:ext uri="{BB962C8B-B14F-4D97-AF65-F5344CB8AC3E}">
        <p14:creationId xmlns:p14="http://schemas.microsoft.com/office/powerpoint/2010/main" val="151952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8549A-2F53-46E9-9B5E-E8A441AA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Programming </a:t>
            </a:r>
            <a:br>
              <a:rPr lang="en-US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</a:rPr>
              <a:t>Triangles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52BEF8-36CD-4BC8-BCCB-0C3930CB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30"/>
          <a:stretch/>
        </p:blipFill>
        <p:spPr bwMode="auto">
          <a:xfrm>
            <a:off x="185505" y="0"/>
            <a:ext cx="76190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E573-1350-4B11-80C1-3168A40B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1: Hope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2: Fear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3: Bargaining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….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99: Geometry, specifically trigonometry</a:t>
            </a:r>
          </a:p>
        </p:txBody>
      </p:sp>
    </p:spTree>
    <p:extLst>
      <p:ext uri="{BB962C8B-B14F-4D97-AF65-F5344CB8AC3E}">
        <p14:creationId xmlns:p14="http://schemas.microsoft.com/office/powerpoint/2010/main" val="239475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9C94-0906-4DB9-A9F8-F30ED2C8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the Navel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5B4D-8017-4A90-A17E-C12267F0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375321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Is this really an algorithm?</a:t>
            </a:r>
          </a:p>
          <a:p>
            <a:pPr marL="0" indent="0">
              <a:buNone/>
            </a:pPr>
            <a:r>
              <a:rPr lang="en-US" dirty="0"/>
              <a:t> I’m just creating a triangle </a:t>
            </a:r>
          </a:p>
          <a:p>
            <a:pPr marL="0" indent="0">
              <a:buNone/>
            </a:pPr>
            <a:r>
              <a:rPr lang="en-US" dirty="0"/>
              <a:t>Then adding a line with some other triangles </a:t>
            </a:r>
          </a:p>
          <a:p>
            <a:pPr marL="0" indent="0">
              <a:buNone/>
            </a:pPr>
            <a:r>
              <a:rPr lang="en-US" dirty="0"/>
              <a:t>Then repeatedly adding another line until the end. </a:t>
            </a:r>
          </a:p>
          <a:p>
            <a:pPr marL="0" indent="0">
              <a:buNone/>
            </a:pPr>
            <a:r>
              <a:rPr lang="en-US" dirty="0"/>
              <a:t>And then containing the triangle in an outer polygon. 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27D1CB-DE17-4DDC-B0D3-C34D73065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13" y="1825625"/>
            <a:ext cx="7137731" cy="41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D6B5-CEE4-441D-880F-BA877475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08F3-FC09-443A-B38C-3A8382FE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67312"/>
            <a:ext cx="5410597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https://github.com/eleciawhite/origami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is also an online </a:t>
            </a:r>
            <a:r>
              <a:rPr lang="en-US" sz="2400" dirty="0" err="1">
                <a:hlinkClick r:id="rId4"/>
              </a:rPr>
              <a:t>colab</a:t>
            </a:r>
            <a:r>
              <a:rPr lang="en-US" sz="2400" dirty="0"/>
              <a:t> (like </a:t>
            </a:r>
            <a:r>
              <a:rPr lang="en-US" sz="2400" dirty="0" err="1"/>
              <a:t>Jupyter</a:t>
            </a:r>
            <a:r>
              <a:rPr lang="en-US" sz="2400" dirty="0"/>
              <a:t>) so you don’t need to install anything.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DA3A0-AD87-44B2-8973-F8FD3181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597" y="0"/>
            <a:ext cx="73300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7DEA5-BB33-4C20-B17B-E9DB965F7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4343"/>
            <a:ext cx="4386219" cy="1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0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02D9-54AE-4559-835B-01144C2C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Fuse-Style Navel Shells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DA90-F9E2-4BA9-A8A2-61F13943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the pattern, snails, 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124537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B725C-A6C0-4D06-8AC1-21317C63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More Geometry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74AF77E-B0A9-4181-8AFC-8DF40FC73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2" y="0"/>
            <a:ext cx="5434080" cy="6878583"/>
          </a:xfrm>
          <a:prstGeom prst="rect">
            <a:avLst/>
          </a:prstGeom>
        </p:spPr>
      </p:pic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4E1B9FDF-9A5C-428C-A56F-40865A8B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This is no way to lead your life.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Though maybe it is. 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 mean, I felt pretty good about myself after doing math. Like I was smart and stuff. 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You know, Ada Lovelace used to do calculus problems for fun. When I heard that I thought that sounded interesting and wished I could do it.</a:t>
            </a:r>
          </a:p>
          <a:p>
            <a:pPr marL="0" indent="0">
              <a:buNone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Then I realized… no one is stopping me. Except me.</a:t>
            </a:r>
          </a:p>
        </p:txBody>
      </p:sp>
    </p:spTree>
    <p:extLst>
      <p:ext uri="{BB962C8B-B14F-4D97-AF65-F5344CB8AC3E}">
        <p14:creationId xmlns:p14="http://schemas.microsoft.com/office/powerpoint/2010/main" val="343834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bag, cluttered&#10;&#10;Description automatically generated">
            <a:extLst>
              <a:ext uri="{FF2B5EF4-FFF2-40B4-BE49-F238E27FC236}">
                <a16:creationId xmlns:a16="http://schemas.microsoft.com/office/drawing/2014/main" id="{9626C150-41BA-4888-8E13-15FE3B73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 b="18186"/>
          <a:stretch/>
        </p:blipFill>
        <p:spPr>
          <a:xfrm>
            <a:off x="122650" y="280876"/>
            <a:ext cx="11946699" cy="6296247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99672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333A-E079-44C2-BEF2-29E1135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Snails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2CC07-C9A8-4DD9-89B4-D3A16D28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Image, the snails at different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7937-5AC1-479A-B2D8-925C7543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D292B-13DA-44BF-B656-F65E1F32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Snail with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28927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9E681E-B45A-4089-B48C-BEA09F10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Snails</a:t>
            </a:r>
          </a:p>
        </p:txBody>
      </p:sp>
      <p:pic>
        <p:nvPicPr>
          <p:cNvPr id="11" name="Picture 10" descr="A picture containing invertebrate, mollusk, snail&#10;&#10;Description automatically generated">
            <a:extLst>
              <a:ext uri="{FF2B5EF4-FFF2-40B4-BE49-F238E27FC236}">
                <a16:creationId xmlns:a16="http://schemas.microsoft.com/office/drawing/2014/main" id="{EE2D71E8-8389-48B4-BAFC-726A2B616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1283315"/>
            <a:ext cx="4608576" cy="3663817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118D320-84DC-43D2-B6B5-4E9D658F7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84773"/>
            <a:ext cx="9144000" cy="754025"/>
          </a:xfrm>
        </p:spPr>
        <p:txBody>
          <a:bodyPr>
            <a:normAutofit fontScale="92500" lnSpcReduction="10000"/>
          </a:bodyPr>
          <a:lstStyle/>
          <a:p>
            <a:r>
              <a:rPr lang="en-US" sz="2200"/>
              <a:t>Ok, all molluscs with shells. </a:t>
            </a:r>
          </a:p>
          <a:p>
            <a:r>
              <a:rPr lang="en-US" sz="2200"/>
              <a:t>But not cephalopods.</a:t>
            </a:r>
          </a:p>
        </p:txBody>
      </p:sp>
    </p:spTree>
    <p:extLst>
      <p:ext uri="{BB962C8B-B14F-4D97-AF65-F5344CB8AC3E}">
        <p14:creationId xmlns:p14="http://schemas.microsoft.com/office/powerpoint/2010/main" val="88904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BA0A-5708-46DD-9D8D-272EA866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313"/>
            <a:ext cx="2679551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Curved </a:t>
            </a:r>
            <a:br>
              <a:rPr lang="en-US" dirty="0"/>
            </a:br>
            <a:r>
              <a:rPr lang="en-US" dirty="0"/>
              <a:t>Crease</a:t>
            </a:r>
            <a:br>
              <a:rPr lang="en-US" dirty="0"/>
            </a:br>
            <a:r>
              <a:rPr lang="en-US" dirty="0"/>
              <a:t>Snails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7B682C-4AFB-4DA1-A308-6CC75B872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76749" y="-857251"/>
            <a:ext cx="6858000" cy="857250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4D6457-CA73-4C28-8C7E-DB30400A37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EBC7-6EBA-4CCE-BAF3-3562FF2C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Paper Snail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A026-C531-407E-9CE1-40C8E7DA0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886A-F7C8-434F-AC32-00E8D46F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Paper Snails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9C2A5-839F-4818-A900-A2EA5D6CC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86B5-FC35-4702-BB77-D9B4F104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Conches</a:t>
            </a:r>
          </a:p>
        </p:txBody>
      </p:sp>
      <p:pic>
        <p:nvPicPr>
          <p:cNvPr id="4" name="Picture 2" descr="Raup, 1962">
            <a:extLst>
              <a:ext uri="{FF2B5EF4-FFF2-40B4-BE49-F238E27FC236}">
                <a16:creationId xmlns:a16="http://schemas.microsoft.com/office/drawing/2014/main" id="{12570EB1-31C6-46AC-9D2A-E86C10F6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14" y="2578552"/>
            <a:ext cx="9910377" cy="35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6AA-ADD7-49A8-99E5-657C8D0E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Elecia (Engelman) White ‘96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E58A-AACA-46A4-9A80-E68EAE0B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I’m an embedded software engineer; I write software for things that aren’t computers. The applications are endless.</a:t>
            </a:r>
          </a:p>
          <a:p>
            <a:pPr marL="0" indent="0">
              <a:buNone/>
            </a:pPr>
            <a:r>
              <a:rPr lang="en-US" dirty="0"/>
              <a:t>I’m a consultant and my company is </a:t>
            </a:r>
            <a:r>
              <a:rPr lang="en-US" dirty="0">
                <a:hlinkClick r:id="rId3"/>
              </a:rPr>
              <a:t>Logical Elegance, Inc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 did a Mudd Individual Program of Study: applied CS and theoretical engineering (programming and Fourier). I concentrated in art and theories of learning.</a:t>
            </a:r>
          </a:p>
          <a:p>
            <a:pPr marL="0" indent="0">
              <a:buNone/>
            </a:pPr>
            <a:r>
              <a:rPr lang="en-US" dirty="0"/>
              <a:t>I wrote O’Reilly’s </a:t>
            </a:r>
            <a:r>
              <a:rPr lang="en-US" dirty="0">
                <a:hlinkClick r:id="rId4"/>
              </a:rPr>
              <a:t>Making Embedded Systems</a:t>
            </a:r>
            <a:r>
              <a:rPr lang="en-US" dirty="0"/>
              <a:t>, a great-eared nightjar.</a:t>
            </a:r>
          </a:p>
          <a:p>
            <a:pPr marL="0" indent="0">
              <a:buNone/>
            </a:pPr>
            <a:r>
              <a:rPr lang="en-US" dirty="0"/>
              <a:t>With CW ‘96, I host a podcast called </a:t>
            </a:r>
            <a:r>
              <a:rPr lang="en-US" dirty="0">
                <a:hlinkClick r:id="rId5"/>
              </a:rPr>
              <a:t>Embedded</a:t>
            </a:r>
            <a:r>
              <a:rPr lang="en-US" dirty="0"/>
              <a:t> where we talk about engineering, art, and teaching. And sometimes embedded systems.</a:t>
            </a:r>
          </a:p>
          <a:p>
            <a:pPr marL="0" indent="0">
              <a:buNone/>
            </a:pPr>
            <a:r>
              <a:rPr lang="en-US" dirty="0"/>
              <a:t>I really like snails. And origami. And robots.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27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F996-C294-45E9-8035-1FEB95C8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8B185-AF71-447D-B0D3-921E3C5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Mollusk Morphology</a:t>
            </a:r>
          </a:p>
          <a:p>
            <a:pPr marL="457200" lvl="1" indent="0">
              <a:buNone/>
            </a:pPr>
            <a:r>
              <a:rPr lang="en-US" dirty="0"/>
              <a:t>Computer as Aid in Describing Form in Gastropod Shells. Raup, David M, 1962.</a:t>
            </a:r>
          </a:p>
          <a:p>
            <a:pPr marL="457200" lvl="1" indent="0">
              <a:buNone/>
            </a:pPr>
            <a:r>
              <a:rPr lang="en-US" dirty="0"/>
              <a:t>Geometric Analysis  of Shell Coiling. Raup, David M, 1966.</a:t>
            </a:r>
          </a:p>
          <a:p>
            <a:pPr marL="457200" lvl="1" indent="0">
              <a:buNone/>
            </a:pPr>
            <a:r>
              <a:rPr lang="en-US" dirty="0"/>
              <a:t>A Natural History of Shells. </a:t>
            </a:r>
            <a:r>
              <a:rPr lang="en-US" dirty="0" err="1"/>
              <a:t>Vermeij</a:t>
            </a:r>
            <a:r>
              <a:rPr lang="en-US" dirty="0"/>
              <a:t>, </a:t>
            </a:r>
            <a:r>
              <a:rPr lang="en-US" dirty="0" err="1"/>
              <a:t>Geerat</a:t>
            </a:r>
            <a:r>
              <a:rPr lang="en-US" dirty="0"/>
              <a:t> J, 1993.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Snail Facts</a:t>
            </a:r>
          </a:p>
          <a:p>
            <a:pPr marL="457200" lvl="1" indent="0">
              <a:buNone/>
            </a:pPr>
            <a:r>
              <a:rPr lang="en-US" dirty="0"/>
              <a:t>Spirals in Time: The Secret Life and Curious Afterlife of Seashells. Scales, Helen, 2015.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Origami Books:</a:t>
            </a:r>
          </a:p>
          <a:p>
            <a:pPr marL="457200" lvl="1" indent="0">
              <a:buNone/>
            </a:pPr>
            <a:r>
              <a:rPr lang="en-US" dirty="0"/>
              <a:t>Tomoko Fuse: Spirals</a:t>
            </a:r>
          </a:p>
          <a:p>
            <a:pPr marL="457200" lvl="1" indent="0">
              <a:buNone/>
            </a:pPr>
            <a:r>
              <a:rPr lang="en-US" dirty="0"/>
              <a:t>Jun </a:t>
            </a:r>
            <a:r>
              <a:rPr lang="en-US" dirty="0" err="1"/>
              <a:t>Mitani</a:t>
            </a:r>
            <a:r>
              <a:rPr lang="en-US" dirty="0"/>
              <a:t>: Curved Folding Origami Design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https://github.com/eleciawhite/origami</a:t>
            </a:r>
            <a:r>
              <a:rPr lang="en-US" dirty="0"/>
              <a:t> (</a:t>
            </a:r>
            <a:r>
              <a:rPr lang="en-US" dirty="0" err="1">
                <a:hlinkClick r:id="rId4"/>
              </a:rPr>
              <a:t>colab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6533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509B-ECE2-419C-8A03-5E23D8E4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Ammonite Half-shell</a:t>
            </a:r>
          </a:p>
        </p:txBody>
      </p:sp>
      <p:pic>
        <p:nvPicPr>
          <p:cNvPr id="5" name="Content Placeholder 4" descr="A picture containing cloth&#10;&#10;Description automatically generated">
            <a:extLst>
              <a:ext uri="{FF2B5EF4-FFF2-40B4-BE49-F238E27FC236}">
                <a16:creationId xmlns:a16="http://schemas.microsoft.com/office/drawing/2014/main" id="{D110D625-614C-4341-A551-B4574B6CF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36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858652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4497-86BE-4F50-907E-95B6BC01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610"/>
            <a:ext cx="10515600" cy="1325563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5" name="Content Placeholder 4" descr="A picture containing container, plastic, drink, cluttered&#10;&#10;Description automatically generated">
            <a:extLst>
              <a:ext uri="{FF2B5EF4-FFF2-40B4-BE49-F238E27FC236}">
                <a16:creationId xmlns:a16="http://schemas.microsoft.com/office/drawing/2014/main" id="{CD56152F-6365-49F4-B6AD-7DF73FE91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41" y="1825625"/>
            <a:ext cx="5231293" cy="4351338"/>
          </a:xfrm>
        </p:spPr>
      </p:pic>
      <p:pic>
        <p:nvPicPr>
          <p:cNvPr id="7" name="Picture 6" descr="A picture containing cloth, white&#10;&#10;Description automatically generated">
            <a:extLst>
              <a:ext uri="{FF2B5EF4-FFF2-40B4-BE49-F238E27FC236}">
                <a16:creationId xmlns:a16="http://schemas.microsoft.com/office/drawing/2014/main" id="{EE48C5F6-6C0E-461C-B566-0B96BB158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45" y="0"/>
            <a:ext cx="7404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3A179E-9739-4A6A-BFC0-9792A47FF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D440-4C0E-47FF-BB6E-15E39BBB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/>
              <a:t> Luck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1C68-77C2-488E-96C6-C1247F48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Curved crease and pleated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4B5D730-0F03-4E18-B5E2-A3AFEE4C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1" y="484632"/>
            <a:ext cx="3546267" cy="352542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outdoor, sky&#10;&#10;Description automatically generated">
            <a:extLst>
              <a:ext uri="{FF2B5EF4-FFF2-40B4-BE49-F238E27FC236}">
                <a16:creationId xmlns:a16="http://schemas.microsoft.com/office/drawing/2014/main" id="{4C54F1FE-B763-4516-B065-EE9ABF67E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" r="2" b="7025"/>
          <a:stretch/>
        </p:blipFill>
        <p:spPr>
          <a:xfrm>
            <a:off x="5298468" y="1157701"/>
            <a:ext cx="3231697" cy="2179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CAAE7-0794-4AF7-8A50-AB589BEC9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484632"/>
            <a:ext cx="2876095" cy="202247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D3435D-9A48-4791-925E-91DC45F79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2" y="4164379"/>
            <a:ext cx="3546267" cy="22089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D1D20898-4E05-4678-AF40-ADD3390C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2661434"/>
            <a:ext cx="2876095" cy="3694916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 descr="A picture containing tree, outdoor, hydrant, outdoor object&#10;&#10;Description automatically generated">
            <a:extLst>
              <a:ext uri="{FF2B5EF4-FFF2-40B4-BE49-F238E27FC236}">
                <a16:creationId xmlns:a16="http://schemas.microsoft.com/office/drawing/2014/main" id="{F227FCA2-B4AE-44BA-9EA2-CD17EC0F9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 r="-3" b="17622"/>
          <a:stretch/>
        </p:blipFill>
        <p:spPr>
          <a:xfrm>
            <a:off x="8992129" y="3648954"/>
            <a:ext cx="2554362" cy="17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4B53-CB9F-435B-94FC-4BAF3A47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anchor="ctr">
            <a:normAutofit/>
          </a:bodyPr>
          <a:lstStyle/>
          <a:p>
            <a:pPr algn="r"/>
            <a:r>
              <a:rPr lang="en-US" sz="2200" dirty="0">
                <a:solidFill>
                  <a:schemeClr val="tx1"/>
                </a:solidFill>
              </a:rPr>
              <a:t>Computer as Aid in Describing Form in Gastropod Shells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Raup, 1962</a:t>
            </a:r>
          </a:p>
        </p:txBody>
      </p:sp>
      <p:pic>
        <p:nvPicPr>
          <p:cNvPr id="1026" name="Picture 2" descr="Raup, 1962">
            <a:extLst>
              <a:ext uri="{FF2B5EF4-FFF2-40B4-BE49-F238E27FC236}">
                <a16:creationId xmlns:a16="http://schemas.microsoft.com/office/drawing/2014/main" id="{8AD95A8B-272C-4E75-9497-C988B25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811" y="643467"/>
            <a:ext cx="9910377" cy="35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D055-4CA9-40BE-9CED-6FC167D2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W: size ratio of successive generating curves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D: distance of the generating curve from the axis,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T: proportion of the height of one generating curve that is covered by each subsequent turn.</a:t>
            </a:r>
          </a:p>
        </p:txBody>
      </p:sp>
    </p:spTree>
    <p:extLst>
      <p:ext uri="{BB962C8B-B14F-4D97-AF65-F5344CB8AC3E}">
        <p14:creationId xmlns:p14="http://schemas.microsoft.com/office/powerpoint/2010/main" val="231403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36E0A-A4CA-4513-ADDE-886ABE51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Analysis 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Shell Coiling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EB360-5D14-4A4B-9FD5-F0D13F61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8017" y="-165474"/>
            <a:ext cx="4571995" cy="4902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F7B94B-8F92-494C-9A4E-C110D77C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rPr>
              <a:t>Raup, 1966</a:t>
            </a:r>
          </a:p>
        </p:txBody>
      </p:sp>
    </p:spTree>
    <p:extLst>
      <p:ext uri="{BB962C8B-B14F-4D97-AF65-F5344CB8AC3E}">
        <p14:creationId xmlns:p14="http://schemas.microsoft.com/office/powerpoint/2010/main" val="281624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CB712-F5CC-4A0D-9931-B60029B5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Paper</a:t>
            </a:r>
          </a:p>
        </p:txBody>
      </p:sp>
      <p:pic>
        <p:nvPicPr>
          <p:cNvPr id="13" name="Picture 12" descr="A picture containing cat, indoor&#10;&#10;Description automatically generated">
            <a:extLst>
              <a:ext uri="{FF2B5EF4-FFF2-40B4-BE49-F238E27FC236}">
                <a16:creationId xmlns:a16="http://schemas.microsoft.com/office/drawing/2014/main" id="{AE14C17D-69E3-4C6D-9ED7-D5C5F09CC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218"/>
          <a:stretch/>
        </p:blipFill>
        <p:spPr>
          <a:xfrm>
            <a:off x="838201" y="643464"/>
            <a:ext cx="5650470" cy="38896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A7B33-174D-47D2-AD11-291B6242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It started with cats.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As usual.</a:t>
            </a:r>
          </a:p>
        </p:txBody>
      </p:sp>
    </p:spTree>
    <p:extLst>
      <p:ext uri="{BB962C8B-B14F-4D97-AF65-F5344CB8AC3E}">
        <p14:creationId xmlns:p14="http://schemas.microsoft.com/office/powerpoint/2010/main" val="407782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927D-F40D-45EC-AFAA-4EFEB254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 Curves</a:t>
            </a:r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590810-7411-4A2C-80C0-39CFBC71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" y="1504670"/>
            <a:ext cx="3040439" cy="3848658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9BB1149-C223-4327-BA82-27D8A485A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39" y="4355229"/>
            <a:ext cx="4029819" cy="2296996"/>
          </a:xfrm>
          <a:prstGeom prst="rect">
            <a:avLst/>
          </a:prstGeom>
        </p:spPr>
      </p:pic>
      <p:pic>
        <p:nvPicPr>
          <p:cNvPr id="6" name="Content Placeholder 4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42EDC048-4696-4DCD-A19C-3D8DE2FB5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8" y="3556355"/>
            <a:ext cx="2871418" cy="309587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D81F046-0D86-4B6A-A231-BD3D33FA9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32" y="1908712"/>
            <a:ext cx="3105912" cy="2228493"/>
          </a:xfrm>
          <a:prstGeom prst="rect">
            <a:avLst/>
          </a:prstGeom>
        </p:spPr>
      </p:pic>
      <p:pic>
        <p:nvPicPr>
          <p:cNvPr id="8" name="Picture 7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CF2B1CE8-AEAD-4E2A-917F-F817B569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06" y="1686569"/>
            <a:ext cx="3105913" cy="16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2371-4F03-4994-B462-B80D911F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</a:t>
            </a:r>
            <a:r>
              <a:rPr lang="en-US" dirty="0"/>
              <a:t>Curved Crease Octopus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3FB4-C14E-4D66-95FE-2EF68F70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know, I said no cephalopods.</a:t>
            </a:r>
          </a:p>
        </p:txBody>
      </p:sp>
      <p:pic>
        <p:nvPicPr>
          <p:cNvPr id="8" name="Picture 7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9868FF81-8ECC-47CC-9F8E-140B11086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3162" b="2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9" name="Picture 8" descr="A pink starfish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CE7CB8C7-CE3C-491F-992D-69A71971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" r="1" b="11560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96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1B5-B4EC-4247-A9AE-6ED6F7A2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CEDE-A941-491A-B0D8-3B140603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Tomoko Fuse’s </a:t>
            </a:r>
            <a:r>
              <a:rPr lang="en-US" sz="2800" u="sng" dirty="0">
                <a:solidFill>
                  <a:schemeClr val="tx1">
                    <a:lumMod val="75000"/>
                  </a:schemeClr>
                </a:solidFill>
              </a:rPr>
              <a:t>Spirals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: Navel Shell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A8F1-334E-4BCC-A934-AA8CAAFD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627" y="189491"/>
            <a:ext cx="3045138" cy="647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0B5A0-92D5-4A6E-B04B-295EDF4F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5" y="2676051"/>
            <a:ext cx="2945038" cy="3635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D9AC5-5864-420E-A0F1-A79176EA2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94" y="2679449"/>
            <a:ext cx="2833311" cy="36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4C91-3DCF-473C-8773-8C23048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Triangles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7FF53-316D-4B5D-8CC3-627B994DE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37020" y="0"/>
            <a:ext cx="555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8063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7995</TotalTime>
  <Words>2658</Words>
  <Application>Microsoft Office PowerPoint</Application>
  <PresentationFormat>Widescreen</PresentationFormat>
  <Paragraphs>314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Depth</vt:lpstr>
      <vt:lpstr>Snails, Paper, and Programming</vt:lpstr>
      <vt:lpstr>Snails</vt:lpstr>
      <vt:lpstr>Computer as Aid in Describing Form in Gastropod Shells Raup, 1962</vt:lpstr>
      <vt:lpstr>Geometric Analysis  of Shell Coiling</vt:lpstr>
      <vt:lpstr>Paper</vt:lpstr>
      <vt:lpstr>Origami Curves</vt:lpstr>
      <vt:lpstr>My Curved Crease Octopus</vt:lpstr>
      <vt:lpstr>Origami</vt:lpstr>
      <vt:lpstr>Triangles</vt:lpstr>
      <vt:lpstr>Folding Triangles</vt:lpstr>
      <vt:lpstr>Programming</vt:lpstr>
      <vt:lpstr>Programming  Triangles</vt:lpstr>
      <vt:lpstr>Develop the Navel Algorithm</vt:lpstr>
      <vt:lpstr>Python</vt:lpstr>
      <vt:lpstr>Fuse-Style Navel Shells</vt:lpstr>
      <vt:lpstr>More Geometry</vt:lpstr>
      <vt:lpstr>PowerPoint Presentation</vt:lpstr>
      <vt:lpstr>Unbalanced Snails</vt:lpstr>
      <vt:lpstr>Pretty good</vt:lpstr>
      <vt:lpstr>Curved  Crease Snails</vt:lpstr>
      <vt:lpstr>Copy Paper Snail</vt:lpstr>
      <vt:lpstr>More Paper Snails</vt:lpstr>
      <vt:lpstr>Next: Conches</vt:lpstr>
      <vt:lpstr>About Me: Elecia (Engelman) White ‘96</vt:lpstr>
      <vt:lpstr>Sources</vt:lpstr>
      <vt:lpstr>Ammonite Half-shell</vt:lpstr>
      <vt:lpstr>?</vt:lpstr>
      <vt:lpstr> Luck Dragon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Snails, Paper, and Programming</dc:title>
  <dc:creator>elecia</dc:creator>
  <cp:lastModifiedBy>elecia</cp:lastModifiedBy>
  <cp:revision>48</cp:revision>
  <dcterms:created xsi:type="dcterms:W3CDTF">2021-05-22T21:22:38Z</dcterms:created>
  <dcterms:modified xsi:type="dcterms:W3CDTF">2021-06-01T21:44:20Z</dcterms:modified>
</cp:coreProperties>
</file>